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67" r:id="rId2"/>
    <p:sldId id="258" r:id="rId3"/>
    <p:sldId id="270" r:id="rId4"/>
    <p:sldId id="261" r:id="rId5"/>
    <p:sldId id="262" r:id="rId6"/>
    <p:sldId id="263" r:id="rId7"/>
    <p:sldId id="264" r:id="rId8"/>
    <p:sldId id="265" r:id="rId9"/>
    <p:sldId id="268" r:id="rId10"/>
    <p:sldId id="269" r:id="rId11"/>
    <p:sldId id="271" r:id="rId12"/>
    <p:sldId id="272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FFB2F-27BE-4CEF-95FC-65CCF8E02163}" v="108" dt="2020-04-10T19:30:07.704"/>
    <p1510:client id="{120ADFAA-8469-4966-A207-E738CBF97436}" v="2338" dt="2020-04-10T17:09:25.997"/>
    <p1510:client id="{35227B31-FFDC-4B01-AF65-2B301F490E89}" v="51" dt="2020-04-10T19:06:49.418"/>
    <p1510:client id="{3FAC5D82-DC8F-49CF-9AD4-238EB0665237}" v="78" dt="2020-04-10T19:21:42.910"/>
    <p1510:client id="{83C4FD08-28C8-43B8-83AB-3D61202E6E2B}" v="61" dt="2020-04-10T19:38:04.848"/>
    <p1510:client id="{943FD278-E323-4B12-983F-7DB8E8805635}" v="580" dt="2020-04-09T08:33:35.082"/>
    <p1510:client id="{B2881AB7-581E-45F3-9171-9A1F71EB4793}" v="3385" dt="2020-04-10T18:26:48.057"/>
    <p1510:client id="{BAA5DCC7-FAE4-44FE-8C74-C3270A7797E6}" v="422" dt="2020-04-10T18:56:34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413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1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489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2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20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03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81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435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31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32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4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43E420-ACF4-4CC5-83AF-8BD08A331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900" y="637563"/>
            <a:ext cx="8640201" cy="3070370"/>
          </a:xfrm>
        </p:spPr>
        <p:txBody>
          <a:bodyPr anchor="b">
            <a:normAutofit/>
          </a:bodyPr>
          <a:lstStyle/>
          <a:p>
            <a:br>
              <a:rPr lang="pl-PL" sz="5400" dirty="0">
                <a:latin typeface="Comic Sans MS"/>
                <a:cs typeface="Calibri Light"/>
              </a:rPr>
            </a:br>
            <a:r>
              <a:rPr lang="pl-PL" sz="5400" dirty="0">
                <a:latin typeface="Comic Sans MS"/>
                <a:cs typeface="Calibri Light"/>
              </a:rPr>
              <a:t>Święta wielkanocne</a:t>
            </a:r>
            <a:endParaRPr lang="pl-PL" sz="5400" dirty="0">
              <a:latin typeface="Comic Sans M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E8D0521-38B9-4003-A688-BB4705E7A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899" y="3707933"/>
            <a:ext cx="8640202" cy="21538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3600">
                <a:cs typeface="Calibri"/>
              </a:rPr>
              <a:t>Autor: Zuzanna Kłosowska</a:t>
            </a:r>
            <a:endParaRPr lang="pl-PL" sz="3600"/>
          </a:p>
        </p:txBody>
      </p:sp>
      <p:pic>
        <p:nvPicPr>
          <p:cNvPr id="4" name="Obraz 4" descr="Obraz zawierający kwiat, stół, małe, kolorowy&#10;&#10;Opis wygenerowany przy bardzo wysokim poziomie pewności">
            <a:extLst>
              <a:ext uri="{FF2B5EF4-FFF2-40B4-BE49-F238E27FC236}">
                <a16:creationId xmlns:a16="http://schemas.microsoft.com/office/drawing/2014/main" id="{32194EE5-40EE-4447-B278-38B0C0E7D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4052" y="4416994"/>
            <a:ext cx="1961972" cy="2092805"/>
          </a:xfrm>
          <a:prstGeom prst="rect">
            <a:avLst/>
          </a:prstGeom>
        </p:spPr>
      </p:pic>
      <p:pic>
        <p:nvPicPr>
          <p:cNvPr id="6" name="Obraz 6" descr="Obraz zawierający stół, siedzi, biały, żywność&#10;&#10;Opis wygenerowany przy bardzo wysokim poziomie pewności">
            <a:extLst>
              <a:ext uri="{FF2B5EF4-FFF2-40B4-BE49-F238E27FC236}">
                <a16:creationId xmlns:a16="http://schemas.microsoft.com/office/drawing/2014/main" id="{CAF740FF-8B2C-4B34-8321-F38DD84A4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702" y="4018580"/>
            <a:ext cx="2743200" cy="2357669"/>
          </a:xfrm>
          <a:prstGeom prst="rect">
            <a:avLst/>
          </a:prstGeom>
        </p:spPr>
      </p:pic>
      <p:pic>
        <p:nvPicPr>
          <p:cNvPr id="8" name="Obraz 8" descr="Obraz zawierający pomieszczenie&#10;&#10;Opis wygenerowany przy bardzo wysokim poziomie pewności">
            <a:extLst>
              <a:ext uri="{FF2B5EF4-FFF2-40B4-BE49-F238E27FC236}">
                <a16:creationId xmlns:a16="http://schemas.microsoft.com/office/drawing/2014/main" id="{0E1F09E5-D6D6-490A-8CCF-66DB0FA2AB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155" y="2991429"/>
            <a:ext cx="2743199" cy="3578086"/>
          </a:xfrm>
          <a:prstGeom prst="rect">
            <a:avLst/>
          </a:prstGeom>
        </p:spPr>
      </p:pic>
      <p:pic>
        <p:nvPicPr>
          <p:cNvPr id="10" name="Obraz 10" descr="Obraz zawierający jajko, żywność, stół, grupa&#10;&#10;Opis wygenerowany przy bardzo wysokim poziomie pewności">
            <a:extLst>
              <a:ext uri="{FF2B5EF4-FFF2-40B4-BE49-F238E27FC236}">
                <a16:creationId xmlns:a16="http://schemas.microsoft.com/office/drawing/2014/main" id="{BC9D6B31-BD5D-4171-9F6F-874F6B8B90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0" y="689394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34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07284A7-99ED-4396-8227-358CA961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pl-PL" sz="4000" dirty="0">
                <a:latin typeface="Comic Sans MS"/>
                <a:cs typeface="Calibri Light"/>
              </a:rPr>
              <a:t>Pisanki</a:t>
            </a:r>
            <a:endParaRPr lang="pl-PL" sz="4000" dirty="0">
              <a:latin typeface="Comic Sans M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2FB45E-C161-4A4F-A95C-15731A301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mic Sans MS"/>
                <a:cs typeface="Calibri"/>
              </a:rPr>
              <a:t>Od wielu lat polską tradycją jest malowanie ręczne pisanek. Malujemy na naturalnych wydmuszkach, jajkach drewnianych oraz szklanych. Dawniej malowana jajka naturalnymi barwnikami- łupinami cebuli, sokiem z buraka, korą młodej jabłoni. Malowanie jajek jest symbolem odradzającej się do życia przyrody. </a:t>
            </a:r>
            <a:endParaRPr lang="pl-PL" sz="2000">
              <a:latin typeface="Comic Sans M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 descr="Obraz zawierający stół, żywność, siedzi, trawa&#10;&#10;Opis wygenerowany przy bardzo wysokim poziomie pewności">
            <a:extLst>
              <a:ext uri="{FF2B5EF4-FFF2-40B4-BE49-F238E27FC236}">
                <a16:creationId xmlns:a16="http://schemas.microsoft.com/office/drawing/2014/main" id="{4653263F-1309-40CB-94C5-4782B29485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50" r="17551" b="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194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2C784ED-CA87-42C2-893C-6D654233B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037" y="3158795"/>
            <a:ext cx="4668936" cy="23588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sz="2000" dirty="0">
                <a:latin typeface="Comic Sans MS"/>
              </a:rPr>
              <a:t>Według tradycji zając chodzi </a:t>
            </a:r>
            <a:br>
              <a:rPr lang="pl-PL" sz="2000" dirty="0">
                <a:latin typeface="Comic Sans MS"/>
              </a:rPr>
            </a:br>
            <a:r>
              <a:rPr lang="pl-PL" sz="2000" dirty="0">
                <a:latin typeface="Comic Sans MS"/>
              </a:rPr>
              <a:t>z koszykiem wielkanocnym i zostawia prezenty. Po śniadaniu wielkanocnym domownicy udają się na poszukiwanie ukrytych prezentów.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BBF77F-84D9-4F48-8BED-4E21B0223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809" y="1122362"/>
            <a:ext cx="4036333" cy="170984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ctr">
              <a:buNone/>
            </a:pPr>
            <a:r>
              <a:rPr lang="pl-PL" sz="4000" dirty="0">
                <a:latin typeface="Comic Sans MS"/>
              </a:rPr>
              <a:t>Zajączek wielkanocny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id="{F25CCD24-97D2-4CAE-A622-B5DDCD2236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300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130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B603522-CDAE-47A6-A244-294964248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pl-PL" sz="3600" dirty="0">
                <a:latin typeface="Comic Sans MS"/>
                <a:cs typeface="Calibri Light" panose="020F0302020204030204"/>
              </a:rPr>
              <a:t>Koniec</a:t>
            </a:r>
            <a:br>
              <a:rPr lang="pl-PL" sz="5400" dirty="0">
                <a:latin typeface="Comic Sans MS"/>
                <a:cs typeface="Calibri Light" panose="020F0302020204030204"/>
              </a:rPr>
            </a:br>
            <a:r>
              <a:rPr lang="pl-PL" sz="2800" dirty="0">
                <a:latin typeface="Comic Sans MS"/>
                <a:cs typeface="Calibri Light" panose="020F0302020204030204"/>
              </a:rPr>
              <a:t>Dziękuję za uwagę</a:t>
            </a:r>
            <a:endParaRPr lang="pl-PL" sz="5400" dirty="0">
              <a:latin typeface="Comic Sans MS"/>
              <a:cs typeface="Calibri Light" panose="020F030202020403020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A3D786-2F6B-4171-AE42-67E01A51B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3200" dirty="0">
                <a:latin typeface="Comic Sans MS"/>
                <a:cs typeface="Calibri" panose="020F0502020204030204"/>
              </a:rPr>
              <a:t>       Wesołych Świąt !</a:t>
            </a:r>
          </a:p>
        </p:txBody>
      </p:sp>
    </p:spTree>
    <p:extLst>
      <p:ext uri="{BB962C8B-B14F-4D97-AF65-F5344CB8AC3E}">
        <p14:creationId xmlns:p14="http://schemas.microsoft.com/office/powerpoint/2010/main" val="1694139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63138F8-AD00-47FE-AAD3-72D6DCCA4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pl-PL" sz="5400" dirty="0">
                <a:latin typeface="Comic Sans MS"/>
              </a:rPr>
              <a:t>Spis treści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F42923-E5A2-4E76-9EF6-62C8EE3F3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52020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" indent="0">
              <a:buNone/>
            </a:pPr>
            <a:r>
              <a:rPr lang="pl-PL" sz="2000" dirty="0">
                <a:latin typeface="Comic Sans MS"/>
              </a:rPr>
              <a:t>  I. Wielki Tydzień</a:t>
            </a:r>
          </a:p>
          <a:p>
            <a:pPr marL="45720" indent="0">
              <a:buNone/>
            </a:pPr>
            <a:r>
              <a:rPr lang="pl-PL" sz="2000" dirty="0">
                <a:latin typeface="Comic Sans MS"/>
              </a:rPr>
              <a:t>  1. Niedziela Palmowa</a:t>
            </a:r>
          </a:p>
          <a:p>
            <a:pPr marL="45720" indent="0">
              <a:buNone/>
            </a:pPr>
            <a:r>
              <a:rPr lang="pl-PL" sz="2000" dirty="0">
                <a:latin typeface="Comic Sans MS"/>
              </a:rPr>
              <a:t>  2. Wielki Piątek</a:t>
            </a:r>
          </a:p>
          <a:p>
            <a:pPr marL="45720" indent="0">
              <a:buNone/>
            </a:pPr>
            <a:r>
              <a:rPr lang="pl-PL" sz="2000" dirty="0">
                <a:latin typeface="Comic Sans MS"/>
              </a:rPr>
              <a:t>  3.Wielka Sobota</a:t>
            </a:r>
          </a:p>
          <a:p>
            <a:pPr marL="45720" indent="0">
              <a:buNone/>
            </a:pPr>
            <a:r>
              <a:rPr lang="pl-PL" sz="2000" dirty="0">
                <a:latin typeface="Comic Sans MS"/>
              </a:rPr>
              <a:t>  4.Wielka Niedziela </a:t>
            </a:r>
          </a:p>
          <a:p>
            <a:pPr marL="45720" indent="0">
              <a:buNone/>
            </a:pPr>
            <a:r>
              <a:rPr lang="pl-PL" sz="2000" dirty="0">
                <a:latin typeface="Comic Sans MS"/>
              </a:rPr>
              <a:t>  5. Lany Poniedziałek</a:t>
            </a:r>
          </a:p>
          <a:p>
            <a:pPr marL="45720" indent="0">
              <a:buNone/>
            </a:pPr>
            <a:r>
              <a:rPr lang="pl-PL" sz="2000" dirty="0">
                <a:latin typeface="Comic Sans MS"/>
              </a:rPr>
              <a:t>II. Polskie tradycje wielkanocne.</a:t>
            </a:r>
          </a:p>
          <a:p>
            <a:pPr marL="45720" indent="0">
              <a:buNone/>
            </a:pPr>
            <a:r>
              <a:rPr lang="pl-PL" sz="2000" dirty="0">
                <a:latin typeface="Comic Sans MS"/>
              </a:rPr>
              <a:t>   1. Pisanki</a:t>
            </a:r>
          </a:p>
          <a:p>
            <a:pPr marL="45720" indent="0">
              <a:buNone/>
            </a:pPr>
            <a:r>
              <a:rPr lang="pl-PL" sz="2000" dirty="0">
                <a:latin typeface="Comic Sans MS"/>
              </a:rPr>
              <a:t>   2. Zajączek wielkanocny</a:t>
            </a:r>
          </a:p>
          <a:p>
            <a:pPr marL="45720" indent="0">
              <a:buNone/>
            </a:pPr>
            <a:endParaRPr lang="pl-PL" sz="1400" dirty="0">
              <a:latin typeface="Comic Sans MS"/>
            </a:endParaRPr>
          </a:p>
          <a:p>
            <a:pPr marL="45720" indent="0">
              <a:buNone/>
            </a:pPr>
            <a:endParaRPr lang="pl-PL" sz="1400">
              <a:latin typeface="Comic Sans MS"/>
            </a:endParaRPr>
          </a:p>
          <a:p>
            <a:pPr marL="45720" indent="0">
              <a:buNone/>
            </a:pPr>
            <a:endParaRPr lang="pl-PL" sz="1400"/>
          </a:p>
        </p:txBody>
      </p:sp>
    </p:spTree>
    <p:extLst>
      <p:ext uri="{BB962C8B-B14F-4D97-AF65-F5344CB8AC3E}">
        <p14:creationId xmlns:p14="http://schemas.microsoft.com/office/powerpoint/2010/main" val="2663627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532C24D-8248-4FD8-B13B-371997D91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pPr algn="ctr"/>
            <a:r>
              <a:rPr lang="pl-PL" sz="5400" dirty="0">
                <a:latin typeface="Comic Sans MS"/>
                <a:cs typeface="Calibri Light"/>
              </a:rPr>
              <a:t>Wielki Tydzień</a:t>
            </a:r>
            <a:endParaRPr lang="pl-PL" sz="5400" dirty="0">
              <a:latin typeface="Comic Sans M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F01D71-C97E-42EF-89E0-6933A9C1E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mic Sans MS"/>
                <a:cs typeface="Calibri"/>
              </a:rPr>
              <a:t>Wielkanoc to największe i najstarsze święto chrześcijańskie, obchodzone na pamiątkę zmartwychwstania Jezusa Chrystusa. Poprzedza ją 40-dniowy post. Wielki Tydzień to uroczysty czas upamiętniający ostatnie dni Chrystusa, przygotowujący do największego święta chrześcijan, Zmartwychwstania Pańskiego.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3898923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F01EDE8-0B80-4FC6-98EB-01AB8AD44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pl-PL" sz="4000" dirty="0">
                <a:latin typeface="Comic Sans MS"/>
                <a:cs typeface="Calibri Light"/>
              </a:rPr>
              <a:t>Niedziela Palmowa</a:t>
            </a:r>
            <a:endParaRPr lang="pl-PL" sz="4000" dirty="0">
              <a:latin typeface="Comic Sans MS"/>
            </a:endParaRPr>
          </a:p>
        </p:txBody>
      </p:sp>
      <p:grpSp>
        <p:nvGrpSpPr>
          <p:cNvPr id="35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36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22678D-E467-4E47-AF97-6571E79E2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961991" cy="4008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l-PL" sz="2000" dirty="0">
                <a:latin typeface="Comic Sans MS"/>
                <a:cs typeface="Calibri"/>
              </a:rPr>
              <a:t>Wielki Tydzień zaczyna się Niedzielą Palmową. </a:t>
            </a:r>
            <a:endParaRPr lang="pl-PL" sz="2000">
              <a:latin typeface="Comic Sans MS"/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l-PL" sz="2000" dirty="0">
                <a:latin typeface="Comic Sans MS"/>
                <a:cs typeface="Calibri"/>
              </a:rPr>
              <a:t>Palemki - rózgi wierzbowe, gałązki bukszpanu, malin, porzeczek - ozdabiano kwiatkami, mchem, ziołami, kolorowymi piórkami. Tradycyjne palmy wielkanocne przygotowuje się z gałązek wierzby, która  jest  znakiem  zmartwychwstania </a:t>
            </a:r>
            <a:br>
              <a:rPr lang="pl-PL" sz="2000" dirty="0">
                <a:latin typeface="Comic Sans MS"/>
                <a:cs typeface="Calibri"/>
              </a:rPr>
            </a:br>
            <a:r>
              <a:rPr lang="pl-PL" sz="2000" dirty="0">
                <a:latin typeface="Comic Sans MS"/>
                <a:cs typeface="Calibri"/>
              </a:rPr>
              <a:t>i nieśmiertelności duszy. Po poświeceniu palemki biło się nią lekko domowników, by zapewnić im szczęście na cały rok.</a:t>
            </a:r>
            <a:endParaRPr lang="pl-PL" sz="2000">
              <a:latin typeface="Comic Sans MS"/>
              <a:cs typeface="Calibri"/>
            </a:endParaRPr>
          </a:p>
        </p:txBody>
      </p:sp>
      <p:sp>
        <p:nvSpPr>
          <p:cNvPr id="39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 descr="Obraz zawierający kwiat, stół, małe, kolorowy&#10;&#10;Opis wygenerowany przy bardzo wysokim poziomie pewności">
            <a:extLst>
              <a:ext uri="{FF2B5EF4-FFF2-40B4-BE49-F238E27FC236}">
                <a16:creationId xmlns:a16="http://schemas.microsoft.com/office/drawing/2014/main" id="{1E09CADE-091C-4CFD-9E09-854148B866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9603"/>
          <a:stretch/>
        </p:blipFill>
        <p:spPr>
          <a:xfrm>
            <a:off x="5690241" y="1101276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0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C9546B0-9BE4-423F-A3B5-607634D5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pl-PL" sz="4000" dirty="0">
                <a:latin typeface="Comic Sans MS"/>
                <a:cs typeface="Calibri Light"/>
              </a:rPr>
              <a:t>Wielki Piątek</a:t>
            </a:r>
            <a:endParaRPr lang="pl-PL" sz="4000" dirty="0">
              <a:latin typeface="Comic Sans MS"/>
            </a:endParaRPr>
          </a:p>
        </p:txBody>
      </p:sp>
      <p:grpSp>
        <p:nvGrpSpPr>
          <p:cNvPr id="20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1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3D99B5-71DA-46D3-AA27-DE8DA465C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019500" cy="40227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mic Sans MS"/>
                <a:ea typeface="+mn-lt"/>
                <a:cs typeface="+mn-lt"/>
              </a:rPr>
              <a:t>Wielki Piątek to dzień upamiętniający śmierć Jezusa Chrystusa na krzyżu. Jest dniem zadumy skupienia i powagi. Tego dnia obowiązuje ścisły post. </a:t>
            </a:r>
            <a:br>
              <a:rPr lang="pl-PL" sz="2000" dirty="0">
                <a:latin typeface="Comic Sans MS"/>
                <a:ea typeface="+mn-lt"/>
                <a:cs typeface="+mn-lt"/>
              </a:rPr>
            </a:br>
            <a:r>
              <a:rPr lang="pl-PL" sz="2000" dirty="0">
                <a:latin typeface="Comic Sans MS"/>
                <a:ea typeface="+mn-lt"/>
                <a:cs typeface="+mn-lt"/>
              </a:rPr>
              <a:t>W Wielki Piątek odprawiane są nabożeństwa Drogi Krzyżowej.</a:t>
            </a:r>
            <a:endParaRPr lang="pl-PL" sz="2000" dirty="0">
              <a:latin typeface="Comic Sans MS"/>
              <a:cs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5" descr="Obraz zawierający wewnątrz, obiekt, budynek, stół&#10;&#10;Opis wygenerowany przy bardzo wysokim poziomie pewności">
            <a:extLst>
              <a:ext uri="{FF2B5EF4-FFF2-40B4-BE49-F238E27FC236}">
                <a16:creationId xmlns:a16="http://schemas.microsoft.com/office/drawing/2014/main" id="{B6DEC489-2DFC-4485-B326-CAD890D3C6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34" r="23538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237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DC331A5-5DBA-4951-9B36-C9FCEDF04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pl-PL" sz="4000" dirty="0">
                <a:latin typeface="Comic Sans MS"/>
                <a:cs typeface="Calibri Light"/>
              </a:rPr>
              <a:t>Wielka Sobota</a:t>
            </a:r>
            <a:endParaRPr lang="pl-PL" sz="4000" dirty="0">
              <a:latin typeface="Comic Sans M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C9CE0E-D1E1-4A98-9253-C865615F6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789462" cy="44252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pl-PL" sz="1800" dirty="0">
                <a:latin typeface="Comic Sans MS"/>
                <a:ea typeface="+mn-lt"/>
                <a:cs typeface="+mn-lt"/>
              </a:rPr>
              <a:t>Wielka Sobota</a:t>
            </a:r>
            <a:r>
              <a:rPr lang="pl-PL" sz="1800" dirty="0">
                <a:latin typeface="Comic Sans MS"/>
                <a:cs typeface="Calibri"/>
              </a:rPr>
              <a:t> była dniem radosnego oczekiwania. Koniecznie należy tego dnia poświęcić koszyczek z jedzeniem.</a:t>
            </a:r>
            <a:endParaRPr lang="pl-PL" dirty="0">
              <a:latin typeface="Calibri"/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l-PL" sz="1800" dirty="0">
                <a:latin typeface="Comic Sans MS"/>
                <a:ea typeface="+mn-lt"/>
                <a:cs typeface="+mn-lt"/>
              </a:rPr>
              <a:t>Koszyki wypełnione są jajkami, chlebem, wędliną. Jest też sól, czasem ciasta- babki i mazurki czy słodycze- zajączki, bukszpanowe gałązki i bardzo często baranek - symbol zmartwychwstałego Jezusa. </a:t>
            </a:r>
            <a:endParaRPr lang="pl-PL"/>
          </a:p>
          <a:p>
            <a:pPr marL="0" indent="0" algn="just">
              <a:buNone/>
            </a:pPr>
            <a:r>
              <a:rPr lang="pl-PL" sz="1800" dirty="0">
                <a:latin typeface="Comic Sans MS"/>
                <a:cs typeface="Calibri" panose="020F0502020204030204"/>
              </a:rPr>
              <a:t>Wielka Sobota to także dzień czuwania przy grobie Pana Jezusa i oczekiwanie na Zmartwychwstanie Chrystusa.</a:t>
            </a:r>
          </a:p>
          <a:p>
            <a:pPr marL="0" indent="0" algn="just">
              <a:buNone/>
            </a:pPr>
            <a:r>
              <a:rPr lang="pl-PL" sz="1800" dirty="0">
                <a:latin typeface="Comic Sans MS"/>
                <a:cs typeface="Calibri" panose="020F0502020204030204"/>
              </a:rPr>
              <a:t>Wieczorem rozpoczynają się obchody Wigilii Paschalnej.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 descr="Obraz zawierający kosz, żywność, wewnątrz, stół&#10;&#10;Opis wygenerowany przy bardzo wysokim poziomie pewności">
            <a:extLst>
              <a:ext uri="{FF2B5EF4-FFF2-40B4-BE49-F238E27FC236}">
                <a16:creationId xmlns:a16="http://schemas.microsoft.com/office/drawing/2014/main" id="{A624BD78-E07F-49A6-80EA-EE0F089635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94" r="19680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411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0AB670A-8AA5-4DF9-ACD0-D5895E950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pl-PL" sz="4000" dirty="0">
                <a:latin typeface="Comic Sans MS"/>
                <a:cs typeface="Calibri Light"/>
              </a:rPr>
              <a:t>Wielka Niedziela</a:t>
            </a:r>
            <a:endParaRPr lang="pl-PL" sz="4000" dirty="0">
              <a:latin typeface="Comic Sans MS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53BC8C-E229-432D-A64E-642E270D6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803840" cy="441090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algn="just">
              <a:buNone/>
            </a:pPr>
            <a:r>
              <a:rPr lang="pl-PL" sz="1800" dirty="0">
                <a:latin typeface="Comic Sans MS"/>
                <a:ea typeface="+mn-lt"/>
                <a:cs typeface="+mn-lt"/>
              </a:rPr>
              <a:t>Pan Jezus zmartwychwstał w nocy z soboty na niedzielę. </a:t>
            </a:r>
            <a:endParaRPr lang="en-US" sz="1800">
              <a:latin typeface="Comic Sans MS"/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l-PL" sz="1800" dirty="0">
                <a:latin typeface="Comic Sans MS"/>
                <a:ea typeface="+mn-lt"/>
                <a:cs typeface="+mn-lt"/>
              </a:rPr>
              <a:t>Niedziela Wielkanocna z mszą świętą rezurekcyjną, odprawianą o świcie dla uczczenia Zmartwychwstania Chrystusa, jest największym świętem w całym roku liturgicznym. Uroczystość świąt Zmartwychwstania Pańskiego, określanych jako Święta Wielkanocne, odznaczają się szczególną radością, ponieważ zmartwychwstanie Chrystusa jest symbolem jego  zwycięstwa  nad grzechem </a:t>
            </a:r>
            <a:br>
              <a:rPr lang="pl-PL" sz="1800" dirty="0">
                <a:latin typeface="Comic Sans MS"/>
                <a:ea typeface="+mn-lt"/>
                <a:cs typeface="+mn-lt"/>
              </a:rPr>
            </a:br>
            <a:r>
              <a:rPr lang="pl-PL" sz="1800" dirty="0">
                <a:latin typeface="Comic Sans MS"/>
                <a:ea typeface="+mn-lt"/>
                <a:cs typeface="+mn-lt"/>
              </a:rPr>
              <a:t>i śmiercią, w którym chrześcijanie uczestniczą. W niedzielny poranek zajadamy z rodziną do śniadania wielkanocnego, które rozpoczyna się od złożenia życzeń i podzielenia się święconką z koszyczka. </a:t>
            </a:r>
            <a:endParaRPr lang="pl-PL" sz="1800" dirty="0">
              <a:latin typeface="Comic Sans MS"/>
              <a:cs typeface="Calibri" panose="020F0502020204030204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Obraz 9" descr="Obraz zawierający osoba, woda, stojące, patrzenie&#10;&#10;Opis wygenerowany przy bardzo wysokim poziomie pewności">
            <a:extLst>
              <a:ext uri="{FF2B5EF4-FFF2-40B4-BE49-F238E27FC236}">
                <a16:creationId xmlns:a16="http://schemas.microsoft.com/office/drawing/2014/main" id="{8BDC0961-BA2A-4FCC-AF46-D3CF714B0D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40" r="19634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31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AB1C145-B943-499C-A3DE-38F4C9C4C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pl-PL" sz="4000" dirty="0">
                <a:latin typeface="Comic Sans MS"/>
                <a:cs typeface="Calibri Light"/>
              </a:rPr>
              <a:t>Lany Poniedziałek</a:t>
            </a:r>
            <a:endParaRPr lang="pl-PL" sz="4000" dirty="0">
              <a:latin typeface="Comic Sans M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E3E636-CFCB-44C3-AE70-A905B5DA7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700" y="2416769"/>
            <a:ext cx="4775085" cy="4008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pl-PL" sz="2000" dirty="0">
                <a:latin typeface="Comic Sans MS"/>
                <a:cs typeface="Calibri" panose="020F0502020204030204"/>
              </a:rPr>
              <a:t>Lany poniedziałek zwany inaczej-śmigus dyngus to zwyczaj polewania się wodą oraz uderzania w nogi wierzbowymi witkami i palmami. Ma to symbolizować oczyszczenie z brudu, chorób i grzechu. Woda jest również symbolem płodności dlatego oblewanie kobiet przez mężczyzn było formą zalotów. Oblane kobiety mogły czuć się wyróżnione.</a:t>
            </a:r>
            <a:endParaRPr lang="pl-PL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az 6" descr="Obraz zawierający zewnętrzne, budynek, mężczyzna, park&#10;&#10;Opis wygenerowany przy bardzo wysokim poziomie pewności">
            <a:extLst>
              <a:ext uri="{FF2B5EF4-FFF2-40B4-BE49-F238E27FC236}">
                <a16:creationId xmlns:a16="http://schemas.microsoft.com/office/drawing/2014/main" id="{A165A48E-73E1-4475-844F-BC75446AA6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39" r="15813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52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71CCE6F-C59D-4AA9-9BC8-956B8A91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pl-PL" sz="3700">
                <a:latin typeface="Comic Sans MS"/>
              </a:rPr>
              <a:t>Polskie Tradycje Wielkanocne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6F6BCD-0ECF-4804-945E-0813E502A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000">
                <a:latin typeface="Comic Sans MS"/>
                <a:cs typeface="Calibri" panose="020F0502020204030204"/>
              </a:rPr>
              <a:t>Święta Wielkanocne obfitują w tradycje i zwyczaje ludowe, z których część jest wciąż obchodzona a cześć coraz bardziej zanika. Wciąż jednak święcimy pokarmy, malujemy pisanki, zanosimy palmy do kościołów i oblewamy się wodą. W zależności od tego w jakiej części kraju mieszkamy, możemy znać różne tradycje i zwyczaje Świąt Wielkanocnych. 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 descr="Obraz zawierający zdjęcie, różny, żywność, stół&#10;&#10;Opis wygenerowany przy bardzo wysokim poziomie pewności">
            <a:extLst>
              <a:ext uri="{FF2B5EF4-FFF2-40B4-BE49-F238E27FC236}">
                <a16:creationId xmlns:a16="http://schemas.microsoft.com/office/drawing/2014/main" id="{FC558615-E73B-49D5-9FB6-E7C2406094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20" r="2423" b="1"/>
          <a:stretch/>
        </p:blipFill>
        <p:spPr>
          <a:xfrm>
            <a:off x="619344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90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Office Theme</vt:lpstr>
      <vt:lpstr> Święta wielkanocne</vt:lpstr>
      <vt:lpstr>Spis treści</vt:lpstr>
      <vt:lpstr>Wielki Tydzień</vt:lpstr>
      <vt:lpstr>Niedziela Palmowa</vt:lpstr>
      <vt:lpstr>Wielki Piątek</vt:lpstr>
      <vt:lpstr>Wielka Sobota</vt:lpstr>
      <vt:lpstr>Wielka Niedziela</vt:lpstr>
      <vt:lpstr>Lany Poniedziałek</vt:lpstr>
      <vt:lpstr>Polskie Tradycje Wielkanocne</vt:lpstr>
      <vt:lpstr>Pisanki</vt:lpstr>
      <vt:lpstr>Według tradycji zając chodzi  z koszykiem wielkanocnym i zostawia prezenty. Po śniadaniu wielkanocnym domownicy udają się na poszukiwanie ukrytych prezentów.</vt:lpstr>
      <vt:lpstr>Koniec 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1333</cp:revision>
  <dcterms:created xsi:type="dcterms:W3CDTF">2020-04-09T08:00:55Z</dcterms:created>
  <dcterms:modified xsi:type="dcterms:W3CDTF">2020-04-10T19:56:05Z</dcterms:modified>
</cp:coreProperties>
</file>