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1E4B4-FA97-4A63-B99A-F278E2220A7E}" type="datetimeFigureOut">
              <a:rPr lang="pl-PL" smtClean="0"/>
              <a:t>2020-04-09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80D59-6D24-4832-A7BC-4A59228A384D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1E4B4-FA97-4A63-B99A-F278E2220A7E}" type="datetimeFigureOut">
              <a:rPr lang="pl-PL" smtClean="0"/>
              <a:t>2020-04-09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80D59-6D24-4832-A7BC-4A59228A384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1E4B4-FA97-4A63-B99A-F278E2220A7E}" type="datetimeFigureOut">
              <a:rPr lang="pl-PL" smtClean="0"/>
              <a:t>2020-04-09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80D59-6D24-4832-A7BC-4A59228A384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1E4B4-FA97-4A63-B99A-F278E2220A7E}" type="datetimeFigureOut">
              <a:rPr lang="pl-PL" smtClean="0"/>
              <a:t>2020-04-09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80D59-6D24-4832-A7BC-4A59228A384D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1E4B4-FA97-4A63-B99A-F278E2220A7E}" type="datetimeFigureOut">
              <a:rPr lang="pl-PL" smtClean="0"/>
              <a:t>2020-04-09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80D59-6D24-4832-A7BC-4A59228A384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1E4B4-FA97-4A63-B99A-F278E2220A7E}" type="datetimeFigureOut">
              <a:rPr lang="pl-PL" smtClean="0"/>
              <a:t>2020-04-09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80D59-6D24-4832-A7BC-4A59228A384D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1E4B4-FA97-4A63-B99A-F278E2220A7E}" type="datetimeFigureOut">
              <a:rPr lang="pl-PL" smtClean="0"/>
              <a:t>2020-04-09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80D59-6D24-4832-A7BC-4A59228A384D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1E4B4-FA97-4A63-B99A-F278E2220A7E}" type="datetimeFigureOut">
              <a:rPr lang="pl-PL" smtClean="0"/>
              <a:t>2020-04-09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80D59-6D24-4832-A7BC-4A59228A384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1E4B4-FA97-4A63-B99A-F278E2220A7E}" type="datetimeFigureOut">
              <a:rPr lang="pl-PL" smtClean="0"/>
              <a:t>2020-04-09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80D59-6D24-4832-A7BC-4A59228A384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1E4B4-FA97-4A63-B99A-F278E2220A7E}" type="datetimeFigureOut">
              <a:rPr lang="pl-PL" smtClean="0"/>
              <a:t>2020-04-09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80D59-6D24-4832-A7BC-4A59228A384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1E4B4-FA97-4A63-B99A-F278E2220A7E}" type="datetimeFigureOut">
              <a:rPr lang="pl-PL" smtClean="0"/>
              <a:t>2020-04-09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80D59-6D24-4832-A7BC-4A59228A384D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C1E4B4-FA97-4A63-B99A-F278E2220A7E}" type="datetimeFigureOut">
              <a:rPr lang="pl-PL" smtClean="0"/>
              <a:t>2020-04-09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BD80D59-6D24-4832-A7BC-4A59228A384D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pl/search?q=wielkanoc+zaj%C4%85czek+prezenty&amp;tbm=isch&amp;source=iu&amp;ictx=1&amp;fir=k_Z5P1ryhXY0TM:,KxkTdS6nk6aEbM,_&amp;vet=1&amp;usg=AI4_-kSd_nEIwgrHxdtLIK2IRYqfUQeKdg&amp;sa=X&amp;ved=2ahUKEwixxdCY-NjoAhXGpYsKHeNdDr4Q9QEwAHoECAoQAw#imgrc=k_Z5P1ryhXY0TM: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076056" y="5373216"/>
            <a:ext cx="3024336" cy="504056"/>
          </a:xfrm>
        </p:spPr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Autor: Maria Boniecka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851920" y="312738"/>
            <a:ext cx="4367039" cy="4628430"/>
          </a:xfrm>
        </p:spPr>
        <p:txBody>
          <a:bodyPr/>
          <a:lstStyle/>
          <a:p>
            <a:pPr algn="just"/>
            <a:r>
              <a:rPr lang="pl-PL" sz="4800" dirty="0" smtClean="0">
                <a:solidFill>
                  <a:srgbClr val="FF0000"/>
                </a:solidFill>
              </a:rPr>
              <a:t>Tradycje </a:t>
            </a:r>
            <a:br>
              <a:rPr lang="pl-PL" sz="4800" dirty="0" smtClean="0">
                <a:solidFill>
                  <a:srgbClr val="FF0000"/>
                </a:solidFill>
              </a:rPr>
            </a:br>
            <a:r>
              <a:rPr lang="pl-PL" sz="4400" dirty="0" smtClean="0">
                <a:solidFill>
                  <a:srgbClr val="FF0000"/>
                </a:solidFill>
              </a:rPr>
              <a:t>wielkanocne</a:t>
            </a:r>
            <a:r>
              <a:rPr lang="pl-PL" sz="4800" dirty="0" smtClean="0">
                <a:solidFill>
                  <a:srgbClr val="FF0000"/>
                </a:solidFill>
              </a:rPr>
              <a:t> </a:t>
            </a:r>
            <a:br>
              <a:rPr lang="pl-PL" sz="4800" dirty="0" smtClean="0">
                <a:solidFill>
                  <a:srgbClr val="FF0000"/>
                </a:solidFill>
              </a:rPr>
            </a:br>
            <a:r>
              <a:rPr lang="pl-PL" sz="4800" dirty="0" smtClean="0">
                <a:solidFill>
                  <a:srgbClr val="FF0000"/>
                </a:solidFill>
              </a:rPr>
              <a:t>w </a:t>
            </a:r>
            <a:br>
              <a:rPr lang="pl-PL" sz="4800" dirty="0" smtClean="0">
                <a:solidFill>
                  <a:srgbClr val="FF0000"/>
                </a:solidFill>
              </a:rPr>
            </a:br>
            <a:r>
              <a:rPr lang="pl-PL" sz="4800" dirty="0" smtClean="0">
                <a:solidFill>
                  <a:srgbClr val="FF0000"/>
                </a:solidFill>
              </a:rPr>
              <a:t>moim domu</a:t>
            </a:r>
            <a:endParaRPr lang="pl-PL" sz="4800" dirty="0">
              <a:solidFill>
                <a:srgbClr val="FF0000"/>
              </a:solidFill>
            </a:endParaRPr>
          </a:p>
        </p:txBody>
      </p:sp>
      <p:pic>
        <p:nvPicPr>
          <p:cNvPr id="1038" name="Picture 14" descr="WIELKANOCNY NOWOCZESNY STROIK WIELKANOC NA GRÓB - 7195902905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4248472" cy="610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8" descr="Wielkanocne stroiki | Sklep plastyczny Art &amp; Hobby Stud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20" descr="Wielkanocne stroiki | Sklep plastyczny Art &amp; Hobby Studi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202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:dissolve/>
      </p:transition>
    </mc:Choice>
    <mc:Fallback xmlns="">
      <p:transition spd="slow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915816" y="1174105"/>
            <a:ext cx="2808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>
                <a:solidFill>
                  <a:schemeClr val="accent3">
                    <a:lumMod val="50000"/>
                  </a:schemeClr>
                </a:solidFill>
              </a:rPr>
              <a:t>Spis treści</a:t>
            </a:r>
            <a:endParaRPr lang="pl-PL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339752" y="2420888"/>
            <a:ext cx="37984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pl-PL" sz="2400" dirty="0" smtClean="0">
                <a:solidFill>
                  <a:schemeClr val="accent3">
                    <a:lumMod val="50000"/>
                  </a:schemeClr>
                </a:solidFill>
              </a:rPr>
              <a:t>Malowanie jajek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pl-PL" sz="2400" dirty="0" smtClean="0">
                <a:solidFill>
                  <a:schemeClr val="accent3">
                    <a:lumMod val="50000"/>
                  </a:schemeClr>
                </a:solidFill>
              </a:rPr>
              <a:t>Święcenie pokarmów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pl-PL" sz="2400" dirty="0" smtClean="0">
                <a:solidFill>
                  <a:schemeClr val="accent3">
                    <a:lumMod val="50000"/>
                  </a:schemeClr>
                </a:solidFill>
              </a:rPr>
              <a:t>Msza rezurekcyjna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pl-PL" sz="2400" dirty="0" smtClean="0">
                <a:solidFill>
                  <a:schemeClr val="accent3">
                    <a:lumMod val="50000"/>
                  </a:schemeClr>
                </a:solidFill>
              </a:rPr>
              <a:t>Śniadanie wielkanocne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pl-PL" sz="2400" dirty="0" smtClean="0">
                <a:solidFill>
                  <a:schemeClr val="accent3">
                    <a:lumMod val="50000"/>
                  </a:schemeClr>
                </a:solidFill>
              </a:rPr>
              <a:t>Zajączek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pl-PL" sz="2400" dirty="0" smtClean="0">
                <a:solidFill>
                  <a:schemeClr val="accent3">
                    <a:lumMod val="50000"/>
                  </a:schemeClr>
                </a:solidFill>
              </a:rPr>
              <a:t>Śmigus-dyngus</a:t>
            </a:r>
            <a:endParaRPr lang="pl-PL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Ręcznie malowana pisanka - tradycyjny wzór opolski - Pisanki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371" y="4581128"/>
            <a:ext cx="2223691" cy="166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ZDOBA dekoracja WIELKANOCNA pisanka DREWNIANA • Arena.p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393" y="2132856"/>
            <a:ext cx="2052881" cy="205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sanki i palmy wielkanocne | Wrocławskie Centrum Senio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695" y="116632"/>
            <a:ext cx="1270276" cy="182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64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5000">
        <p14:shred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051721" y="116632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>
                <a:solidFill>
                  <a:schemeClr val="bg2">
                    <a:lumMod val="50000"/>
                  </a:schemeClr>
                </a:solidFill>
              </a:rPr>
              <a:t>Malowanie jajek</a:t>
            </a:r>
            <a:endParaRPr lang="pl-PL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2" name="Picture 4" descr="Konkurs plastyczny &quot;Wielkanocna pisanka&quot; - Szkoła Podstawowa nr 64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3456384" cy="25922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oje pisanki 2019 ~ Sztuka Niepoważ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05064"/>
            <a:ext cx="4355976" cy="26222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isanki fol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937" y="3258710"/>
            <a:ext cx="2683151" cy="35491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8469" y="1052736"/>
            <a:ext cx="853244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Zwyczaj malowania jaj narodził się w Persji. 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pl-PL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ajstarsze na ziemiach polskich pisanki, pochodzące z końca X wieku, odnaleziono je podczas wykopalisk archeologicznych na opolskiej wyspie Ostrówek. Wzór rysowano na skorupkach roztopionym woskiem, a następnie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wkładano je do barwnika – łupin cebuli lub ochry, które nadawały im brunatno-czerwoną barwę.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88469" y="2564904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Malowane 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jaja mają być symbolem odradzającej się do</a:t>
            </a:r>
          </a:p>
          <a:p>
            <a:pPr algn="just"/>
            <a:r>
              <a:rPr lang="pl-PL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życia przyrody, a </a:t>
            </a:r>
            <a:r>
              <a:rPr lang="pl-PL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chrześcijaństwie </a:t>
            </a:r>
            <a:r>
              <a:rPr lang="pl-PL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odnoszą się do wiary w zmartwychwstanie Chrystusa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135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7000">
        <p14:glitter pattern="hexagon"/>
      </p:transition>
    </mc:Choice>
    <mc:Fallback xmlns="">
      <p:transition spd="slow" advTm="1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95536" y="1124744"/>
            <a:ext cx="7740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Błogosławieństwo pokarmów, zwane powszechnie święconką lub święconym, posiada bogatą symbolikę. Początki tego chrześcijańskiego obrzędu sięgają VIII w., natomiast w Polsce pierwsze jego praktyki odnotowano w XIV stuleciu. Najpierw święcono tylko pieczonego baranka, a więc chlebową figurkę o postaci baranka. Potem dodawano kolejno: jajka, ser, masło, ryby, olej, pokarmy mięsne, ciasto i wino. </a:t>
            </a:r>
            <a:br>
              <a:rPr lang="pl-PL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Dzisiaj w koszykach niesionych do poświęcenia znaleźć można niemal wszystko, byle było dużo i kolorowo. Podobno zdarzają się nawet chipsy i hamburgery od </a:t>
            </a:r>
            <a:r>
              <a:rPr lang="pl-PL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Mc</a:t>
            </a:r>
            <a:r>
              <a:rPr lang="pl-PL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Donalda. Należy jednak pamiętać, że święconka to nie promocyjna paczka z pełnym asortymentem i nie musi w niej być wszystko. </a:t>
            </a:r>
            <a:endParaRPr lang="pl-PL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s://www.niedziela.pl/gifs/portaln/624x400/13654168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906" y="3789040"/>
            <a:ext cx="4881643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907704" y="332656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7030A0"/>
                </a:solidFill>
              </a:rPr>
              <a:t>Święcenie pokarmów</a:t>
            </a:r>
            <a:endParaRPr lang="pl-PL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528562"/>
      </p:ext>
    </p:extLst>
  </p:cSld>
  <p:clrMapOvr>
    <a:masterClrMapping/>
  </p:clrMapOvr>
  <p:transition spd="slow" advTm="17000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rol 2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539552" y="332656"/>
            <a:ext cx="777686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Msza  rezurekcyjna</a:t>
            </a:r>
            <a:r>
              <a:rPr lang="pl-PL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uroczyste nabożeństwo w Kościele </a:t>
            </a:r>
            <a:r>
              <a:rPr lang="pl-PL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katolickim, </a:t>
            </a:r>
            <a:r>
              <a:rPr lang="pl-PL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połączone z </a:t>
            </a:r>
            <a:r>
              <a:rPr lang="pl-PL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procesją, </a:t>
            </a:r>
            <a:r>
              <a:rPr lang="pl-PL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którego celem jest obwieszczenie światu Dobrej </a:t>
            </a:r>
            <a:r>
              <a:rPr lang="pl-PL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Nowiny </a:t>
            </a:r>
            <a:r>
              <a:rPr lang="pl-PL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l-PL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ZMARTWYCHWSTANIU JEZUSA. </a:t>
            </a:r>
            <a:r>
              <a:rPr lang="pl-PL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 procesji obok </a:t>
            </a:r>
            <a:r>
              <a:rPr lang="pl-PL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hostii </a:t>
            </a:r>
            <a:r>
              <a:rPr lang="pl-PL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monstrancji niesiony </a:t>
            </a:r>
            <a:r>
              <a:rPr lang="pl-PL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jest krzyż procesyjny ozdobiony na tę okazję czerwoną stułą oraz </a:t>
            </a:r>
            <a:r>
              <a:rPr lang="pl-PL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figurka </a:t>
            </a:r>
            <a:r>
              <a:rPr lang="pl-PL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Jezusa Zmartwychwstałego</a:t>
            </a:r>
            <a:r>
              <a:rPr lang="pl-PL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Msza musi się </a:t>
            </a:r>
            <a:r>
              <a:rPr lang="pl-PL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zacząć nie później niż o świcie.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3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3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5124" name="Picture 4" descr="Msza rezurekcyjna w św. Jacku - gp24.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6768752" cy="41044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98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7000">
        <p14:ripple/>
      </p:transition>
    </mc:Choice>
    <mc:Fallback xmlns="">
      <p:transition spd="slow" advTm="1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62817" y="908720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Niedziela Wielkanocna to pierwszy dzień świąt.  Po powrocie do domu ze mszy rezurekcyjnej, w gronie rodzinnym zasiada się do uroczystego</a:t>
            </a:r>
            <a:r>
              <a:rPr lang="pl-PL" b="1" dirty="0" smtClean="0">
                <a:solidFill>
                  <a:srgbClr val="FF0000"/>
                </a:solidFill>
              </a:rPr>
              <a:t> śniadania wielkanocnego. </a:t>
            </a:r>
            <a:r>
              <a:rPr lang="pl-PL" dirty="0" smtClean="0">
                <a:solidFill>
                  <a:srgbClr val="FF0000"/>
                </a:solidFill>
              </a:rPr>
              <a:t>Rozpoczyna się ono składaniem życzeń i dzieleniem się święconką z koszyczka. Na stołach znajdują się pyszne </a:t>
            </a:r>
            <a:r>
              <a:rPr lang="pl-PL" b="1" dirty="0" smtClean="0">
                <a:solidFill>
                  <a:srgbClr val="FF0000"/>
                </a:solidFill>
              </a:rPr>
              <a:t>potrawy wielkanocne</a:t>
            </a:r>
            <a:r>
              <a:rPr lang="pl-PL" dirty="0" smtClean="0">
                <a:solidFill>
                  <a:srgbClr val="FF0000"/>
                </a:solidFill>
              </a:rPr>
              <a:t>: jajka, wędliny, wielkanocne baby i mazurki. Stoły zdobione są bukietami z bazi i pierwszych wiosennych kwiatów.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1026" name="Picture 2" descr="Co zrobić na święta wielkanocne do jedzenia? - Codzienny.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68960"/>
            <a:ext cx="5232878" cy="35016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2699792" y="323444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0000"/>
                </a:solidFill>
              </a:rPr>
              <a:t>Śniadanie Wielkanocne</a:t>
            </a:r>
            <a:endParaRPr lang="pl-P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15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>
        <p14:prism isContent="1"/>
      </p:transition>
    </mc:Choice>
    <mc:Fallback xmlns="">
      <p:transition spd="slow" advTm="1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427984" y="522182"/>
            <a:ext cx="4305494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Zajączek 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            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Zgodnie z tradycją, w Niedzielę Wielkanocną, czyli w pierwszy dzień</a:t>
            </a:r>
            <a:r>
              <a:rPr kumimoji="0" lang="pl-PL" sz="2400" b="0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świąt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zajączek wielkanocny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chodzi z koszyczkiem</a:t>
            </a:r>
            <a:r>
              <a:rPr kumimoji="0" lang="pl-PL" sz="2400" b="0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i rozdaje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prezenty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- zazwyczaj drobne upominki lub słodycze. Dzieci wystawiają na </a:t>
            </a:r>
            <a:r>
              <a:rPr lang="pl-PL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prezenty 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koszyczek</a:t>
            </a:r>
            <a:r>
              <a:rPr kumimoji="0" lang="pl-PL" sz="2400" b="0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pięknie ozdobiony,  a 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niekiedy wyścielony słomą lub pociętą na paski serwetką.</a:t>
            </a:r>
          </a:p>
        </p:txBody>
      </p:sp>
      <p:sp>
        <p:nvSpPr>
          <p:cNvPr id="3" name="AutoShape 2" descr="Znalezione obrazy dla zapytania wielkanoc zajączek prezenty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417638"/>
            <a:ext cx="2286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7174" name="Picture 6" descr="Paczki ze słodyczami dla dzieci firmowe - Smakoszy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11" y="1091256"/>
            <a:ext cx="4418856" cy="441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71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3000">
        <p:checker/>
      </p:transition>
    </mc:Choice>
    <mc:Fallback xmlns="">
      <p:transition spd="slow" advTm="13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Życzenia na Śmigus Dyngus - życzenia lany poniedziałek, - xdPedia 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816" y="980728"/>
            <a:ext cx="5004035" cy="57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503040" y="188640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2">
                    <a:lumMod val="50000"/>
                  </a:schemeClr>
                </a:solidFill>
              </a:rPr>
              <a:t>Lany poniedziałek czyli śmigus-dyngus</a:t>
            </a:r>
            <a:endParaRPr lang="pl-PL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72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3000">
        <p14:reveal/>
      </p:transition>
    </mc:Choice>
    <mc:Fallback xmlns="">
      <p:transition spd="slow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ogoda na Święta Wielkanocne - Pogoda w INTERIA.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37" y="188640"/>
            <a:ext cx="8136904" cy="642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788755" y="692695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7030A0"/>
                </a:solidFill>
              </a:rPr>
              <a:t>WESOŁYCH ŚWIĄT WIELKANOCNYCH</a:t>
            </a:r>
            <a:endParaRPr lang="pl-PL" sz="3200" dirty="0">
              <a:solidFill>
                <a:srgbClr val="7030A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572000" y="162880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7030A0"/>
                </a:solidFill>
              </a:rPr>
              <a:t>życzy:   MARYSIA</a:t>
            </a:r>
            <a:endParaRPr lang="pl-PL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72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000">
        <p14:honeycomb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215</TotalTime>
  <Words>299</Words>
  <Application>Microsoft Office PowerPoint</Application>
  <PresentationFormat>Pokaz na ekranie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Aerodynamiczny</vt:lpstr>
      <vt:lpstr>Tradycje  wielkanocne  w  moim domu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Tradycje wielkanocne w moim domu</dc:title>
  <dc:creator>Dom</dc:creator>
  <cp:lastModifiedBy>Dom</cp:lastModifiedBy>
  <cp:revision>20</cp:revision>
  <dcterms:created xsi:type="dcterms:W3CDTF">2020-04-08T11:29:33Z</dcterms:created>
  <dcterms:modified xsi:type="dcterms:W3CDTF">2020-04-09T15:30:47Z</dcterms:modified>
</cp:coreProperties>
</file>